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309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E5CE"/>
          </a:solidFill>
        </a:fill>
      </a:tcStyle>
    </a:wholeTbl>
    <a:band2H>
      <a:tcTxStyle/>
      <a:tcStyle>
        <a:tcBdr/>
        <a:fill>
          <a:solidFill>
            <a:srgbClr val="FEF2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3"/>
          </a:solidFill>
        </a:fill>
      </a:tcStyle>
    </a:wholeTbl>
    <a:band2H>
      <a:tcTxStyle/>
      <a:tcStyle>
        <a:tcBdr/>
        <a:fill>
          <a:solidFill>
            <a:srgbClr val="E6EAF1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DDDD"/>
          </a:solidFill>
        </a:fill>
      </a:tcStyle>
    </a:wholeTbl>
    <a:band2H>
      <a:tcTxStyle/>
      <a:tcStyle>
        <a:tcBdr/>
        <a:fill>
          <a:solidFill>
            <a:srgbClr val="EFEF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474746"/>
              </a:solidFill>
              <a:prstDash val="solid"/>
              <a:round/>
            </a:ln>
          </a:top>
          <a:bottom>
            <a:ln w="254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474746"/>
              </a:solidFill>
              <a:prstDash val="solid"/>
              <a:round/>
            </a:ln>
          </a:top>
          <a:bottom>
            <a:ln w="254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ECECE"/>
          </a:solidFill>
        </a:fill>
      </a:tcStyle>
    </a:wholeTbl>
    <a:band2H>
      <a:tcTxStyle/>
      <a:tcStyle>
        <a:tcBdr/>
        <a:fill>
          <a:solidFill>
            <a:srgbClr val="E8E8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7474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7474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74746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12700" cap="flat">
              <a:solidFill>
                <a:srgbClr val="474746"/>
              </a:solidFill>
              <a:prstDash val="solid"/>
              <a:round/>
            </a:ln>
          </a:top>
          <a:bottom>
            <a:ln w="127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solidFill>
            <a:srgbClr val="474746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12700" cap="flat">
              <a:solidFill>
                <a:srgbClr val="474746"/>
              </a:solidFill>
              <a:prstDash val="solid"/>
              <a:round/>
            </a:ln>
          </a:top>
          <a:bottom>
            <a:ln w="127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solidFill>
            <a:srgbClr val="474746">
              <a:alpha val="20000"/>
            </a:srgbClr>
          </a:solidFill>
        </a:fill>
      </a:tcStyle>
    </a:firstCol>
    <a:lastRow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50800" cap="flat">
              <a:solidFill>
                <a:srgbClr val="474746"/>
              </a:solidFill>
              <a:prstDash val="solid"/>
              <a:round/>
            </a:ln>
          </a:top>
          <a:bottom>
            <a:ln w="127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12700" cap="flat">
              <a:solidFill>
                <a:srgbClr val="474746"/>
              </a:solidFill>
              <a:prstDash val="solid"/>
              <a:round/>
            </a:ln>
          </a:top>
          <a:bottom>
            <a:ln w="254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72"/>
    <p:restoredTop sz="94653"/>
  </p:normalViewPr>
  <p:slideViewPr>
    <p:cSldViewPr snapToGrid="0" snapToObjects="1">
      <p:cViewPr varScale="1">
        <p:scale>
          <a:sx n="98" d="100"/>
          <a:sy n="98" d="100"/>
        </p:scale>
        <p:origin x="184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tif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3" name="Shape 15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Arial"/>
      </a:defRPr>
    </a:lvl1pPr>
    <a:lvl2pPr indent="228600" defTabSz="457200" latinLnBrk="0">
      <a:defRPr sz="1200">
        <a:latin typeface="+mj-lt"/>
        <a:ea typeface="+mj-ea"/>
        <a:cs typeface="+mj-cs"/>
        <a:sym typeface="Arial"/>
      </a:defRPr>
    </a:lvl2pPr>
    <a:lvl3pPr indent="457200" defTabSz="457200" latinLnBrk="0">
      <a:defRPr sz="1200">
        <a:latin typeface="+mj-lt"/>
        <a:ea typeface="+mj-ea"/>
        <a:cs typeface="+mj-cs"/>
        <a:sym typeface="Arial"/>
      </a:defRPr>
    </a:lvl3pPr>
    <a:lvl4pPr indent="685800" defTabSz="457200" latinLnBrk="0">
      <a:defRPr sz="1200">
        <a:latin typeface="+mj-lt"/>
        <a:ea typeface="+mj-ea"/>
        <a:cs typeface="+mj-cs"/>
        <a:sym typeface="Arial"/>
      </a:defRPr>
    </a:lvl4pPr>
    <a:lvl5pPr indent="914400" defTabSz="457200" latinLnBrk="0">
      <a:defRPr sz="1200">
        <a:latin typeface="+mj-lt"/>
        <a:ea typeface="+mj-ea"/>
        <a:cs typeface="+mj-cs"/>
        <a:sym typeface="Arial"/>
      </a:defRPr>
    </a:lvl5pPr>
    <a:lvl6pPr indent="1143000" defTabSz="457200" latinLnBrk="0">
      <a:defRPr sz="1200">
        <a:latin typeface="+mj-lt"/>
        <a:ea typeface="+mj-ea"/>
        <a:cs typeface="+mj-cs"/>
        <a:sym typeface="Arial"/>
      </a:defRPr>
    </a:lvl6pPr>
    <a:lvl7pPr indent="1371600" defTabSz="457200" latinLnBrk="0">
      <a:defRPr sz="1200">
        <a:latin typeface="+mj-lt"/>
        <a:ea typeface="+mj-ea"/>
        <a:cs typeface="+mj-cs"/>
        <a:sym typeface="Arial"/>
      </a:defRPr>
    </a:lvl7pPr>
    <a:lvl8pPr indent="1600200" defTabSz="457200" latinLnBrk="0">
      <a:defRPr sz="1200">
        <a:latin typeface="+mj-lt"/>
        <a:ea typeface="+mj-ea"/>
        <a:cs typeface="+mj-cs"/>
        <a:sym typeface="Arial"/>
      </a:defRPr>
    </a:lvl8pPr>
    <a:lvl9pPr indent="1828800" defTabSz="457200" latinLnBrk="0">
      <a:defRPr sz="12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/>
          <p:cNvSpPr>
            <a:spLocks noGrp="1"/>
          </p:cNvSpPr>
          <p:nvPr>
            <p:ph type="body" sz="quarter" idx="13"/>
          </p:nvPr>
        </p:nvSpPr>
        <p:spPr>
          <a:xfrm>
            <a:off x="487898" y="3863771"/>
            <a:ext cx="3683001" cy="369889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endParaRPr/>
          </a:p>
        </p:txBody>
      </p:sp>
      <p:sp>
        <p:nvSpPr>
          <p:cNvPr id="13" name="Rectangle"/>
          <p:cNvSpPr>
            <a:spLocks noGrp="1"/>
          </p:cNvSpPr>
          <p:nvPr>
            <p:ph type="body" sz="quarter" idx="14"/>
          </p:nvPr>
        </p:nvSpPr>
        <p:spPr>
          <a:xfrm>
            <a:off x="487899" y="1250570"/>
            <a:ext cx="7324988" cy="744538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14" name="Rectangle"/>
          <p:cNvSpPr>
            <a:spLocks noGrp="1"/>
          </p:cNvSpPr>
          <p:nvPr>
            <p:ph type="body" sz="quarter" idx="15"/>
          </p:nvPr>
        </p:nvSpPr>
        <p:spPr>
          <a:xfrm>
            <a:off x="487898" y="2000917"/>
            <a:ext cx="6041584" cy="48785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b="1">
                <a:solidFill>
                  <a:srgbClr val="4D4D4C"/>
                </a:solidFill>
              </a:defRPr>
            </a:pPr>
            <a:endParaRPr/>
          </a:p>
        </p:txBody>
      </p:sp>
      <p:pic>
        <p:nvPicPr>
          <p:cNvPr id="15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age1.pdf" descr="image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0911" y="4699139"/>
            <a:ext cx="883651" cy="331101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Rectangle"/>
          <p:cNvSpPr/>
          <p:nvPr/>
        </p:nvSpPr>
        <p:spPr>
          <a:xfrm>
            <a:off x="8053950" y="4639759"/>
            <a:ext cx="1018534" cy="44008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900"/>
              </a:spcBef>
              <a:defRPr sz="4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le Text"/>
          <p:cNvSpPr txBox="1">
            <a:spLocks noGrp="1"/>
          </p:cNvSpPr>
          <p:nvPr>
            <p:ph type="title"/>
          </p:nvPr>
        </p:nvSpPr>
        <p:spPr>
          <a:xfrm>
            <a:off x="3074459" y="1674428"/>
            <a:ext cx="6069542" cy="1250669"/>
          </a:xfrm>
          <a:prstGeom prst="rect">
            <a:avLst/>
          </a:prstGeom>
        </p:spPr>
        <p:txBody>
          <a:bodyPr anchor="ctr"/>
          <a:lstStyle>
            <a:lvl1pPr>
              <a:defRPr sz="3000"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136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itle Text"/>
          <p:cNvSpPr txBox="1">
            <a:spLocks noGrp="1"/>
          </p:cNvSpPr>
          <p:nvPr>
            <p:ph type="title"/>
          </p:nvPr>
        </p:nvSpPr>
        <p:spPr>
          <a:xfrm>
            <a:off x="1241825" y="73669"/>
            <a:ext cx="6660350" cy="633102"/>
          </a:xfrm>
          <a:prstGeom prst="rect">
            <a:avLst/>
          </a:prstGeom>
        </p:spPr>
        <p:txBody>
          <a:bodyPr lIns="26789" tIns="26789" rIns="26789" bIns="26789" anchor="ctr"/>
          <a:lstStyle>
            <a:lvl1pPr algn="ctr" defTabSz="308074">
              <a:defRPr sz="3200" b="0">
                <a:solidFill>
                  <a:srgbClr val="0365C0"/>
                </a:solidFill>
                <a:latin typeface="Seravek"/>
                <a:ea typeface="Seravek"/>
                <a:cs typeface="Seravek"/>
                <a:sym typeface="Seravek"/>
              </a:defRPr>
            </a:lvl1pPr>
          </a:lstStyle>
          <a:p>
            <a:r>
              <a:t>Title Text</a:t>
            </a:r>
          </a:p>
        </p:txBody>
      </p:sp>
      <p:sp>
        <p:nvSpPr>
          <p:cNvPr id="145" name="Body Level One…"/>
          <p:cNvSpPr txBox="1">
            <a:spLocks noGrp="1"/>
          </p:cNvSpPr>
          <p:nvPr>
            <p:ph type="body" idx="1"/>
          </p:nvPr>
        </p:nvSpPr>
        <p:spPr>
          <a:xfrm>
            <a:off x="1277150" y="797990"/>
            <a:ext cx="6589700" cy="4190273"/>
          </a:xfrm>
          <a:prstGeom prst="rect">
            <a:avLst/>
          </a:prstGeom>
        </p:spPr>
        <p:txBody>
          <a:bodyPr lIns="26789" tIns="26789" rIns="26789" bIns="26789" anchor="ctr"/>
          <a:lstStyle>
            <a:lvl1pPr marL="222250" indent="-222250" defTabSz="308074">
              <a:buClr>
                <a:srgbClr val="53585F"/>
              </a:buClr>
              <a:buSzPct val="75000"/>
              <a:buChar char="✦"/>
              <a:defRPr sz="1800">
                <a:latin typeface="Seravek"/>
                <a:ea typeface="Seravek"/>
                <a:cs typeface="Seravek"/>
                <a:sym typeface="Seravek"/>
              </a:defRPr>
            </a:lvl1pPr>
            <a:lvl2pPr marL="666750" indent="-222250" defTabSz="308074">
              <a:buClr>
                <a:srgbClr val="53585F"/>
              </a:buClr>
              <a:buSzPct val="80000"/>
              <a:buChar char="❖"/>
              <a:defRPr sz="1600">
                <a:latin typeface="Seravek"/>
                <a:ea typeface="Seravek"/>
                <a:cs typeface="Seravek"/>
                <a:sym typeface="Seravek"/>
              </a:defRPr>
            </a:lvl2pPr>
            <a:lvl3pPr marL="1111250" indent="-222250" defTabSz="308074">
              <a:buSzPct val="75000"/>
              <a:defRPr sz="1400">
                <a:latin typeface="Seravek"/>
                <a:ea typeface="Seravek"/>
                <a:cs typeface="Seravek"/>
                <a:sym typeface="Seravek"/>
              </a:defRPr>
            </a:lvl3pPr>
            <a:lvl4pPr marL="1555750" indent="-222250" defTabSz="308074">
              <a:buSzPct val="75000"/>
              <a:buChar char="•"/>
              <a:defRPr sz="1800">
                <a:latin typeface="Seravek"/>
                <a:ea typeface="Seravek"/>
                <a:cs typeface="Seravek"/>
                <a:sym typeface="Seravek"/>
              </a:defRPr>
            </a:lvl4pPr>
            <a:lvl5pPr marL="2000250" indent="-222250" defTabSz="308074">
              <a:buSzPct val="75000"/>
              <a:buChar char="•"/>
              <a:defRPr sz="1800">
                <a:latin typeface="Seravek"/>
                <a:ea typeface="Seravek"/>
                <a:cs typeface="Seravek"/>
                <a:sym typeface="Seravek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781774" y="4806386"/>
            <a:ext cx="233945" cy="269479"/>
          </a:xfrm>
          <a:prstGeom prst="rect">
            <a:avLst/>
          </a:prstGeom>
        </p:spPr>
        <p:txBody>
          <a:bodyPr lIns="26789" tIns="26789" rIns="26789" bIns="26789" anchor="t"/>
          <a:lstStyle>
            <a:lvl1pPr algn="ctr" defTabSz="308074">
              <a:defRPr sz="1400">
                <a:solidFill>
                  <a:srgbClr val="000000"/>
                </a:solidFill>
                <a:latin typeface="Seravek"/>
                <a:ea typeface="Seravek"/>
                <a:cs typeface="Seravek"/>
                <a:sym typeface="Seravek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de Snipp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74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idx="1"/>
          </p:nvPr>
        </p:nvSpPr>
        <p:spPr>
          <a:xfrm>
            <a:off x="336613" y="1010407"/>
            <a:ext cx="8207742" cy="364192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SzTx/>
              <a:buNone/>
              <a:defRPr sz="1100"/>
            </a:lvl1pPr>
            <a:lvl2pPr marL="0" indent="457200">
              <a:spcBef>
                <a:spcPts val="200"/>
              </a:spcBef>
              <a:buSzTx/>
              <a:buNone/>
              <a:defRPr sz="1100"/>
            </a:lvl2pPr>
            <a:lvl3pPr marL="0" indent="914400">
              <a:spcBef>
                <a:spcPts val="200"/>
              </a:spcBef>
              <a:buSzTx/>
              <a:buNone/>
              <a:defRPr sz="1100"/>
            </a:lvl3pPr>
            <a:lvl4pPr marL="0" indent="1371600">
              <a:spcBef>
                <a:spcPts val="200"/>
              </a:spcBef>
              <a:buSzTx/>
              <a:buNone/>
              <a:defRPr sz="1100"/>
            </a:lvl4pPr>
            <a:lvl5pPr marL="0" indent="1828800">
              <a:spcBef>
                <a:spcPts val="200"/>
              </a:spcBef>
              <a:buSzTx/>
              <a:buNone/>
              <a:defRPr sz="1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4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xfrm>
            <a:off x="396393" y="1969202"/>
            <a:ext cx="7772401" cy="930106"/>
          </a:xfrm>
          <a:prstGeom prst="rect">
            <a:avLst/>
          </a:prstGeom>
        </p:spPr>
        <p:txBody>
          <a:bodyPr anchor="ctr"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pic>
        <p:nvPicPr>
          <p:cNvPr id="43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74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33575" y="1012506"/>
            <a:ext cx="4038601" cy="3472074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2200"/>
            </a:lvl1pPr>
            <a:lvl2pPr marL="771525" indent="-314325">
              <a:defRPr sz="2200"/>
            </a:lvl2pPr>
            <a:lvl3pPr marL="1228725" indent="-314325">
              <a:defRPr sz="2200"/>
            </a:lvl3pPr>
            <a:lvl4pPr marL="1685925" indent="-314325">
              <a:defRPr sz="2200"/>
            </a:lvl4pPr>
            <a:lvl5pPr marL="2143125" indent="-314325">
              <a:defRPr sz="2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53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7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7517" y="1011542"/>
            <a:ext cx="2442635" cy="339447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400"/>
              </a:spcBef>
              <a:buSzTx/>
              <a:buNone/>
              <a:defRPr sz="2000">
                <a:solidFill>
                  <a:srgbClr val="4D4D4C"/>
                </a:solidFill>
              </a:defRPr>
            </a:lvl1pPr>
            <a:lvl2pPr marL="774700" indent="-317500">
              <a:spcBef>
                <a:spcPts val="400"/>
              </a:spcBef>
              <a:defRPr sz="2000">
                <a:solidFill>
                  <a:srgbClr val="4D4D4C"/>
                </a:solidFill>
              </a:defRPr>
            </a:lvl2pPr>
            <a:lvl3pPr marL="1200150" indent="-285750">
              <a:spcBef>
                <a:spcPts val="400"/>
              </a:spcBef>
              <a:defRPr sz="2000">
                <a:solidFill>
                  <a:srgbClr val="4D4D4C"/>
                </a:solidFill>
              </a:defRPr>
            </a:lvl3pPr>
            <a:lvl4pPr marL="0" indent="1371600">
              <a:spcBef>
                <a:spcPts val="400"/>
              </a:spcBef>
              <a:buSzTx/>
              <a:buNone/>
              <a:defRPr sz="2000">
                <a:solidFill>
                  <a:srgbClr val="4D4D4C"/>
                </a:solidFill>
              </a:defRPr>
            </a:lvl4pPr>
            <a:lvl5pPr marL="2114550" indent="-285750">
              <a:spcBef>
                <a:spcPts val="400"/>
              </a:spcBef>
              <a:defRPr sz="2000">
                <a:solidFill>
                  <a:srgbClr val="4D4D4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63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ur Content -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7742" y="3127083"/>
            <a:ext cx="1797051" cy="340941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1pPr>
            <a:lvl2pPr marL="0" indent="4572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2pPr>
            <a:lvl3pPr marL="0" indent="9144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3pPr>
            <a:lvl4pPr marL="0" indent="13716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4pPr>
            <a:lvl5pPr marL="0" indent="18288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Rectangle"/>
          <p:cNvSpPr>
            <a:spLocks noGrp="1"/>
          </p:cNvSpPr>
          <p:nvPr>
            <p:ph type="body" sz="quarter" idx="13"/>
          </p:nvPr>
        </p:nvSpPr>
        <p:spPr>
          <a:xfrm>
            <a:off x="2496747" y="3127083"/>
            <a:ext cx="1797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74" name="Rectangle"/>
          <p:cNvSpPr>
            <a:spLocks noGrp="1"/>
          </p:cNvSpPr>
          <p:nvPr>
            <p:ph type="body" sz="quarter" idx="14"/>
          </p:nvPr>
        </p:nvSpPr>
        <p:spPr>
          <a:xfrm>
            <a:off x="4634584" y="3127083"/>
            <a:ext cx="1797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75" name="Rectangle"/>
          <p:cNvSpPr>
            <a:spLocks noGrp="1"/>
          </p:cNvSpPr>
          <p:nvPr>
            <p:ph type="body" sz="quarter" idx="15"/>
          </p:nvPr>
        </p:nvSpPr>
        <p:spPr>
          <a:xfrm>
            <a:off x="6990344" y="3127083"/>
            <a:ext cx="1797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76" name="Image"/>
          <p:cNvSpPr>
            <a:spLocks noGrp="1"/>
          </p:cNvSpPr>
          <p:nvPr>
            <p:ph type="pic" sz="quarter" idx="16"/>
          </p:nvPr>
        </p:nvSpPr>
        <p:spPr>
          <a:xfrm>
            <a:off x="337742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7" name="Image"/>
          <p:cNvSpPr>
            <a:spLocks noGrp="1"/>
          </p:cNvSpPr>
          <p:nvPr>
            <p:ph type="pic" sz="quarter" idx="17"/>
          </p:nvPr>
        </p:nvSpPr>
        <p:spPr>
          <a:xfrm>
            <a:off x="2496747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8" name="Image"/>
          <p:cNvSpPr>
            <a:spLocks noGrp="1"/>
          </p:cNvSpPr>
          <p:nvPr>
            <p:ph type="pic" sz="quarter" idx="18"/>
          </p:nvPr>
        </p:nvSpPr>
        <p:spPr>
          <a:xfrm>
            <a:off x="4634584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9" name="Image"/>
          <p:cNvSpPr>
            <a:spLocks noGrp="1"/>
          </p:cNvSpPr>
          <p:nvPr>
            <p:ph type="pic" sz="quarter" idx="19"/>
          </p:nvPr>
        </p:nvSpPr>
        <p:spPr>
          <a:xfrm>
            <a:off x="6990344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pic>
        <p:nvPicPr>
          <p:cNvPr id="80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x Content -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9933" y="2151896"/>
            <a:ext cx="1924051" cy="340941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1pPr>
            <a:lvl2pPr marL="0" indent="4572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2pPr>
            <a:lvl3pPr marL="0" indent="9144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3pPr>
            <a:lvl4pPr marL="0" indent="13716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4pPr>
            <a:lvl5pPr marL="0" indent="18288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Rectangle"/>
          <p:cNvSpPr>
            <a:spLocks noGrp="1"/>
          </p:cNvSpPr>
          <p:nvPr>
            <p:ph type="body" sz="quarter" idx="13"/>
          </p:nvPr>
        </p:nvSpPr>
        <p:spPr>
          <a:xfrm>
            <a:off x="3479308" y="2151896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1" name="Rectangle"/>
          <p:cNvSpPr>
            <a:spLocks noGrp="1"/>
          </p:cNvSpPr>
          <p:nvPr>
            <p:ph type="body" sz="quarter" idx="14"/>
          </p:nvPr>
        </p:nvSpPr>
        <p:spPr>
          <a:xfrm>
            <a:off x="6624973" y="2151896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2" name="Rectangle"/>
          <p:cNvSpPr>
            <a:spLocks noGrp="1"/>
          </p:cNvSpPr>
          <p:nvPr>
            <p:ph type="body" sz="quarter" idx="15"/>
          </p:nvPr>
        </p:nvSpPr>
        <p:spPr>
          <a:xfrm>
            <a:off x="339933" y="3963639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3" name="Rectangle"/>
          <p:cNvSpPr>
            <a:spLocks noGrp="1"/>
          </p:cNvSpPr>
          <p:nvPr>
            <p:ph type="body" sz="quarter" idx="16"/>
          </p:nvPr>
        </p:nvSpPr>
        <p:spPr>
          <a:xfrm>
            <a:off x="3479308" y="3963639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4" name="Rectangle"/>
          <p:cNvSpPr>
            <a:spLocks noGrp="1"/>
          </p:cNvSpPr>
          <p:nvPr>
            <p:ph type="body" sz="quarter" idx="17"/>
          </p:nvPr>
        </p:nvSpPr>
        <p:spPr>
          <a:xfrm>
            <a:off x="6624973" y="3963639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5" name="Image"/>
          <p:cNvSpPr>
            <a:spLocks noGrp="1"/>
          </p:cNvSpPr>
          <p:nvPr>
            <p:ph type="pic" sz="quarter" idx="18"/>
          </p:nvPr>
        </p:nvSpPr>
        <p:spPr>
          <a:xfrm>
            <a:off x="339938" y="928297"/>
            <a:ext cx="1924051" cy="11006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6" name="Image"/>
          <p:cNvSpPr>
            <a:spLocks noGrp="1"/>
          </p:cNvSpPr>
          <p:nvPr>
            <p:ph type="pic" sz="quarter" idx="19"/>
          </p:nvPr>
        </p:nvSpPr>
        <p:spPr>
          <a:xfrm>
            <a:off x="3479308" y="928297"/>
            <a:ext cx="1924051" cy="11006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7" name="Image"/>
          <p:cNvSpPr>
            <a:spLocks noGrp="1"/>
          </p:cNvSpPr>
          <p:nvPr>
            <p:ph type="pic" sz="quarter" idx="20"/>
          </p:nvPr>
        </p:nvSpPr>
        <p:spPr>
          <a:xfrm>
            <a:off x="6624973" y="928297"/>
            <a:ext cx="1924051" cy="11006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8" name="Image"/>
          <p:cNvSpPr>
            <a:spLocks noGrp="1"/>
          </p:cNvSpPr>
          <p:nvPr>
            <p:ph type="pic" sz="quarter" idx="21"/>
          </p:nvPr>
        </p:nvSpPr>
        <p:spPr>
          <a:xfrm>
            <a:off x="339938" y="2782372"/>
            <a:ext cx="1924051" cy="1100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9" name="Image"/>
          <p:cNvSpPr>
            <a:spLocks noGrp="1"/>
          </p:cNvSpPr>
          <p:nvPr>
            <p:ph type="pic" sz="quarter" idx="22"/>
          </p:nvPr>
        </p:nvSpPr>
        <p:spPr>
          <a:xfrm>
            <a:off x="3479308" y="2782372"/>
            <a:ext cx="1924051" cy="1100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00" name="Image"/>
          <p:cNvSpPr>
            <a:spLocks noGrp="1"/>
          </p:cNvSpPr>
          <p:nvPr>
            <p:ph type="pic" sz="quarter" idx="23"/>
          </p:nvPr>
        </p:nvSpPr>
        <p:spPr>
          <a:xfrm>
            <a:off x="6624973" y="2782372"/>
            <a:ext cx="1924051" cy="1100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pic>
        <p:nvPicPr>
          <p:cNvPr id="101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110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ti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321761" y="114935"/>
            <a:ext cx="8205305" cy="545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553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2pPr marL="800100" indent="-342900"/>
            <a:lvl3pPr marL="1219200" indent="-304800"/>
            <a:lvl4pPr marL="1714500" indent="-342900">
              <a:buChar char="–"/>
            </a:lvl4pPr>
            <a:lvl5pPr marL="2171700" indent="-342900">
              <a:buChar char="»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4" name="Image" descr="Image"/>
          <p:cNvPicPr>
            <a:picLocks noChangeAspect="1"/>
          </p:cNvPicPr>
          <p:nvPr/>
        </p:nvPicPr>
        <p:blipFill>
          <a:blip r:embed="rId15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240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621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1002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1383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1764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2145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2526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2907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3288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2l.ai/" TargetMode="External"/><Relationship Id="rId2" Type="http://schemas.openxmlformats.org/officeDocument/2006/relationships/hyperlink" Target="https://zh.d2l.ai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ourses.d2l.ai/berkeley-stat-157/units/layers.html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gluon-nlp.mxnet.io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"/><Relationship Id="rId2" Type="http://schemas.openxmlformats.org/officeDocument/2006/relationships/hyperlink" Target="https://www.dgl.ai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gluon-cv.mxnet.io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Introduction to Deep Learning"/>
          <p:cNvSpPr>
            <a:spLocks noGrp="1"/>
          </p:cNvSpPr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0" indent="0" defTabSz="452627">
              <a:spcBef>
                <a:spcPts val="900"/>
              </a:spcBef>
              <a:buSzTx/>
              <a:buNone/>
              <a:defRPr sz="3959" b="1">
                <a:solidFill>
                  <a:srgbClr val="4D4D4C"/>
                </a:solidFill>
              </a:defRPr>
            </a:lvl1pPr>
          </a:lstStyle>
          <a:p>
            <a:r>
              <a:rPr lang="ja-JP" altLang="en-US"/>
              <a:t>动手学深度学习</a:t>
            </a:r>
            <a:endParaRPr dirty="0"/>
          </a:p>
        </p:txBody>
      </p:sp>
      <p:sp>
        <p:nvSpPr>
          <p:cNvPr id="149" name="3. Gradient and Auto Differentiation"/>
          <p:cNvSpPr>
            <a:spLocks noGrp="1"/>
          </p:cNvSpPr>
          <p:nvPr>
            <p:ph type="body" idx="1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/>
          </a:bodyPr>
          <a:lstStyle>
            <a:lvl1pPr marL="0" indent="0">
              <a:buSzTx/>
              <a:buNone/>
              <a:defRPr b="1">
                <a:solidFill>
                  <a:srgbClr val="4D4D4C"/>
                </a:solidFill>
              </a:defRPr>
            </a:lvl1pPr>
          </a:lstStyle>
          <a:p>
            <a:r>
              <a:rPr lang="en-US" sz="1800" dirty="0"/>
              <a:t>10.</a:t>
            </a:r>
            <a:r>
              <a:rPr lang="ja-JP" altLang="en-US" sz="1800"/>
              <a:t>深度学习框架</a:t>
            </a:r>
            <a:endParaRPr lang="en-US" sz="1800" dirty="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0B5216D0-D917-5C41-8F27-2F576D6AA90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87898" y="3430138"/>
            <a:ext cx="7128960" cy="1290718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r>
              <a:rPr lang="ja-JP" altLang="en-US" sz="1600"/>
              <a:t>中文教材</a:t>
            </a:r>
            <a:r>
              <a:rPr lang="zh-CN" altLang="en-US" sz="1600" dirty="0"/>
              <a:t>：</a:t>
            </a:r>
            <a:r>
              <a:rPr lang="en-US" altLang="zh-CN" sz="1600" dirty="0">
                <a:hlinkClick r:id="rId2"/>
              </a:rPr>
              <a:t>z</a:t>
            </a:r>
            <a:r>
              <a:rPr lang="en-US" sz="1600" dirty="0">
                <a:hlinkClick r:id="rId2"/>
              </a:rPr>
              <a:t>h</a:t>
            </a:r>
            <a:r>
              <a:rPr lang="en-US" altLang="zh-CN" sz="1600" dirty="0">
                <a:hlinkClick r:id="rId2"/>
              </a:rPr>
              <a:t>.d2l.ai</a:t>
            </a:r>
            <a:r>
              <a:rPr lang="zh-CN" altLang="en-US" sz="1600" dirty="0"/>
              <a:t> </a:t>
            </a:r>
            <a:endParaRPr lang="en-US" altLang="zh-CN" sz="1600" dirty="0"/>
          </a:p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r>
              <a:rPr lang="ja-JP" altLang="en-US" sz="1600"/>
              <a:t>英文教材</a:t>
            </a:r>
            <a:r>
              <a:rPr lang="zh-CN" altLang="en-US" sz="1600" dirty="0"/>
              <a:t>：</a:t>
            </a:r>
            <a:r>
              <a:rPr lang="en-US" altLang="zh-CN" sz="1600" dirty="0">
                <a:hlinkClick r:id="rId3"/>
              </a:rPr>
              <a:t>www.d2l.ai</a:t>
            </a:r>
            <a:endParaRPr lang="en-US" altLang="zh-CN" sz="1600" dirty="0"/>
          </a:p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r>
              <a:rPr lang="ja-JP" altLang="en-US" sz="1600"/>
              <a:t>教学视频</a:t>
            </a:r>
            <a:r>
              <a:rPr lang="zh-CN" altLang="en-US" sz="1600" dirty="0"/>
              <a:t>：</a:t>
            </a:r>
            <a:r>
              <a:rPr lang="en-US" sz="1600" b="1" dirty="0">
                <a:hlinkClick r:id="rId4"/>
              </a:rPr>
              <a:t>https://courses.d2l.ai/berkeley-stat-157/units/layers.html</a:t>
            </a:r>
            <a:endParaRPr lang="en-US" altLang="zh-CN" sz="1600" dirty="0"/>
          </a:p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347343970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luonNLP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GluonNLP</a:t>
            </a:r>
          </a:p>
        </p:txBody>
      </p:sp>
      <p:sp>
        <p:nvSpPr>
          <p:cNvPr id="222" name="Toolkit for NLP…"/>
          <p:cNvSpPr txBox="1">
            <a:spLocks noGrp="1"/>
          </p:cNvSpPr>
          <p:nvPr>
            <p:ph type="body" sz="half" idx="1"/>
          </p:nvPr>
        </p:nvSpPr>
        <p:spPr>
          <a:xfrm>
            <a:off x="340592" y="1009331"/>
            <a:ext cx="2870959" cy="355392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NLP</a:t>
            </a:r>
            <a:r>
              <a:rPr lang="ja-JP" altLang="en-US"/>
              <a:t>工具包</a:t>
            </a:r>
            <a:r>
              <a:rPr u="sng" dirty="0">
                <a:solidFill>
                  <a:srgbClr val="686CEA"/>
                </a:solidFill>
                <a:uFill>
                  <a:solidFill>
                    <a:srgbClr val="686CEA"/>
                  </a:solidFill>
                </a:uFill>
                <a:hlinkClick r:id="rId2"/>
              </a:rPr>
              <a:t>https://gluon-nlp.mxnet.io/</a:t>
            </a:r>
          </a:p>
          <a:p>
            <a:r>
              <a:rPr lang="ja-JP" altLang="en-US"/>
              <a:t>预先训练的模型</a:t>
            </a:r>
          </a:p>
          <a:p>
            <a:r>
              <a:rPr lang="ja-JP" altLang="en-US"/>
              <a:t>训练脚本以重现</a:t>
            </a:r>
            <a:r>
              <a:rPr lang="en-US" dirty="0"/>
              <a:t>SOTA</a:t>
            </a:r>
            <a:r>
              <a:rPr lang="ja-JP" altLang="en-US"/>
              <a:t>结果</a:t>
            </a:r>
            <a:endParaRPr dirty="0"/>
          </a:p>
        </p:txBody>
      </p:sp>
      <p:pic>
        <p:nvPicPr>
          <p:cNvPr id="223" name="Screen Shot 2019-02-18 at 10.39.30 AM.png" descr="Screen Shot 2019-02-18 at 10.39.30 A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500" y="339280"/>
            <a:ext cx="5849483" cy="39870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DG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DGL</a:t>
            </a:r>
          </a:p>
        </p:txBody>
      </p:sp>
      <p:sp>
        <p:nvSpPr>
          <p:cNvPr id="226" name="Toolkit for graph neural networks…"/>
          <p:cNvSpPr txBox="1">
            <a:spLocks noGrp="1"/>
          </p:cNvSpPr>
          <p:nvPr>
            <p:ph type="body" sz="half" idx="1"/>
          </p:nvPr>
        </p:nvSpPr>
        <p:spPr>
          <a:xfrm>
            <a:off x="340592" y="1009331"/>
            <a:ext cx="3257535" cy="3553928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图神经网络工具包</a:t>
            </a:r>
            <a:r>
              <a:rPr lang="en-US" dirty="0">
                <a:hlinkClick r:id="rId2"/>
              </a:rPr>
              <a:t>https://www.dgl.ai/</a:t>
            </a:r>
            <a:endParaRPr lang="en-US" dirty="0"/>
          </a:p>
          <a:p>
            <a:r>
              <a:rPr lang="ja-JP" altLang="en-US"/>
              <a:t>相对较新，但具有良好的模型覆盖率</a:t>
            </a:r>
          </a:p>
          <a:p>
            <a:r>
              <a:rPr lang="ja-JP" altLang="en-US"/>
              <a:t>有</a:t>
            </a:r>
            <a:r>
              <a:rPr lang="en-US" dirty="0" err="1"/>
              <a:t>MXNet</a:t>
            </a:r>
            <a:r>
              <a:rPr lang="ja-JP" altLang="en-US"/>
              <a:t>和</a:t>
            </a:r>
            <a:r>
              <a:rPr lang="en-US" dirty="0" err="1"/>
              <a:t>PyTorch</a:t>
            </a:r>
            <a:r>
              <a:rPr lang="ja-JP" altLang="en-US"/>
              <a:t>后端</a:t>
            </a:r>
            <a:endParaRPr dirty="0"/>
          </a:p>
        </p:txBody>
      </p:sp>
      <p:pic>
        <p:nvPicPr>
          <p:cNvPr id="227" name="Image" descr="Image"/>
          <p:cNvPicPr>
            <a:picLocks noChangeAspect="1"/>
          </p:cNvPicPr>
          <p:nvPr/>
        </p:nvPicPr>
        <p:blipFill>
          <a:blip r:embed="rId3"/>
          <a:srcRect l="12261"/>
          <a:stretch>
            <a:fillRect/>
          </a:stretch>
        </p:blipFill>
        <p:spPr>
          <a:xfrm>
            <a:off x="3997304" y="1111646"/>
            <a:ext cx="5895996" cy="29203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Roadmap for 20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2019</a:t>
            </a:r>
            <a:r>
              <a:rPr lang="zh-CN" altLang="en-US" dirty="0"/>
              <a:t> </a:t>
            </a:r>
            <a:r>
              <a:rPr lang="ja-JP" altLang="en-US"/>
              <a:t>展望</a:t>
            </a:r>
            <a:endParaRPr dirty="0"/>
          </a:p>
        </p:txBody>
      </p:sp>
      <p:sp>
        <p:nvSpPr>
          <p:cNvPr id="230" name="More toolkit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/>
              <a:t>更多工具包</a:t>
            </a:r>
          </a:p>
          <a:p>
            <a:pPr lvl="1"/>
            <a:r>
              <a:rPr lang="ja-JP" altLang="en-US"/>
              <a:t>时间序列，</a:t>
            </a:r>
            <a:r>
              <a:rPr lang="en-US" dirty="0" err="1"/>
              <a:t>AutoML</a:t>
            </a:r>
            <a:r>
              <a:rPr lang="en-US" dirty="0"/>
              <a:t>，......</a:t>
            </a:r>
          </a:p>
          <a:p>
            <a:r>
              <a:rPr lang="en-US" dirty="0"/>
              <a:t>100％</a:t>
            </a:r>
            <a:r>
              <a:rPr lang="ja-JP" altLang="en-US"/>
              <a:t>兼容</a:t>
            </a:r>
            <a:r>
              <a:rPr lang="zh-CN" altLang="en-US" dirty="0"/>
              <a:t> </a:t>
            </a:r>
            <a:r>
              <a:rPr lang="en-US" altLang="zh-CN" dirty="0"/>
              <a:t>N</a:t>
            </a:r>
            <a:r>
              <a:rPr lang="en-US" dirty="0"/>
              <a:t>umPy</a:t>
            </a:r>
          </a:p>
          <a:p>
            <a:pPr lvl="1"/>
            <a:r>
              <a:rPr lang="en-US" dirty="0" err="1"/>
              <a:t>mxnet</a:t>
            </a:r>
            <a:r>
              <a:rPr lang="ja-JP" altLang="en-US"/>
              <a:t>中的一个新的</a:t>
            </a:r>
            <a:r>
              <a:rPr lang="en-US" dirty="0"/>
              <a:t>np</a:t>
            </a:r>
            <a:r>
              <a:rPr lang="ja-JP" altLang="en-US"/>
              <a:t>包</a:t>
            </a:r>
          </a:p>
          <a:p>
            <a:r>
              <a:rPr lang="ja-JP" altLang="en-US"/>
              <a:t>集成编译器</a:t>
            </a:r>
            <a:endParaRPr lang="en-US" altLang="ja-JP" dirty="0"/>
          </a:p>
          <a:p>
            <a:pPr lvl="1"/>
            <a:r>
              <a:rPr lang="en-US" dirty="0"/>
              <a:t>CPU / GPU</a:t>
            </a:r>
            <a:r>
              <a:rPr lang="ja-JP" altLang="en-US"/>
              <a:t>性能提升</a:t>
            </a:r>
            <a:r>
              <a:rPr lang="en-US" altLang="ja-JP" dirty="0"/>
              <a:t>50</a:t>
            </a:r>
            <a:r>
              <a:rPr lang="ja-JP" altLang="en-US"/>
              <a:t>％</a:t>
            </a:r>
          </a:p>
          <a:p>
            <a:pPr lvl="1"/>
            <a:r>
              <a:rPr lang="ja-JP" altLang="en-US"/>
              <a:t>更多硬件覆盖：</a:t>
            </a:r>
            <a:r>
              <a:rPr lang="en-US" dirty="0"/>
              <a:t> edge</a:t>
            </a:r>
            <a:r>
              <a:rPr lang="ja-JP" altLang="en-US"/>
              <a:t>，</a:t>
            </a:r>
            <a:r>
              <a:rPr lang="en-US" dirty="0"/>
              <a:t>ASIC，......</a:t>
            </a:r>
            <a:endParaRPr dirty="0"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luon-logo.pdf" descr="gluon-logo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058" y="1894032"/>
            <a:ext cx="3981593" cy="1355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luon - Imperative Neural Network API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Gluon  - </a:t>
            </a:r>
            <a:r>
              <a:rPr lang="ja-JP" altLang="en-US"/>
              <a:t>命令式神经网络</a:t>
            </a:r>
            <a:r>
              <a:rPr lang="en-US" dirty="0"/>
              <a:t>API</a:t>
            </a:r>
            <a:endParaRPr dirty="0"/>
          </a:p>
        </p:txBody>
      </p:sp>
      <p:sp>
        <p:nvSpPr>
          <p:cNvPr id="235" name="Create layers and neural network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/>
              <a:t>创建层和神经网络</a:t>
            </a:r>
          </a:p>
          <a:p>
            <a:pPr lvl="1"/>
            <a:r>
              <a:rPr lang="en-US" dirty="0" err="1"/>
              <a:t>gluon.nn</a:t>
            </a:r>
            <a:endParaRPr lang="en-US" dirty="0"/>
          </a:p>
          <a:p>
            <a:r>
              <a:rPr lang="ja-JP" altLang="en-US"/>
              <a:t>初始化和更新参数</a:t>
            </a:r>
          </a:p>
          <a:p>
            <a:pPr lvl="1"/>
            <a:r>
              <a:rPr lang="en-US" dirty="0" err="1"/>
              <a:t>gluon.Parameter</a:t>
            </a:r>
            <a:endParaRPr lang="en-US" dirty="0"/>
          </a:p>
          <a:p>
            <a:r>
              <a:rPr lang="ja-JP" altLang="en-US"/>
              <a:t>使用</a:t>
            </a:r>
            <a:r>
              <a:rPr lang="en-US" dirty="0"/>
              <a:t>GPU</a:t>
            </a: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Arrow"/>
          <p:cNvSpPr/>
          <p:nvPr/>
        </p:nvSpPr>
        <p:spPr>
          <a:xfrm>
            <a:off x="1242403" y="3939698"/>
            <a:ext cx="6383768" cy="107741"/>
          </a:xfrm>
          <a:prstGeom prst="rightArrow">
            <a:avLst>
              <a:gd name="adj1" fmla="val 40671"/>
              <a:gd name="adj2" fmla="val 422173"/>
            </a:avLst>
          </a:prstGeom>
          <a:solidFill>
            <a:schemeClr val="accent2">
              <a:lumOff val="10931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62" name="2012"/>
          <p:cNvSpPr txBox="1"/>
          <p:nvPr/>
        </p:nvSpPr>
        <p:spPr>
          <a:xfrm>
            <a:off x="2143561" y="4114523"/>
            <a:ext cx="866763" cy="312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algn="ctr" defTabSz="821531">
              <a:defRPr sz="1200">
                <a:solidFill>
                  <a:srgbClr val="000000"/>
                </a:solidFill>
              </a:defRPr>
            </a:lvl1pPr>
          </a:lstStyle>
          <a:p>
            <a:r>
              <a:t>2012</a:t>
            </a:r>
          </a:p>
        </p:txBody>
      </p:sp>
      <p:sp>
        <p:nvSpPr>
          <p:cNvPr id="163" name="before"/>
          <p:cNvSpPr txBox="1"/>
          <p:nvPr/>
        </p:nvSpPr>
        <p:spPr>
          <a:xfrm>
            <a:off x="1420430" y="4114523"/>
            <a:ext cx="866764" cy="312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algn="ctr" defTabSz="821531">
              <a:defRPr sz="1200">
                <a:solidFill>
                  <a:srgbClr val="000000"/>
                </a:solidFill>
              </a:defRPr>
            </a:lvl1pPr>
          </a:lstStyle>
          <a:p>
            <a:r>
              <a:t>before</a:t>
            </a:r>
          </a:p>
        </p:txBody>
      </p:sp>
      <p:sp>
        <p:nvSpPr>
          <p:cNvPr id="164" name="2013"/>
          <p:cNvSpPr txBox="1"/>
          <p:nvPr/>
        </p:nvSpPr>
        <p:spPr>
          <a:xfrm>
            <a:off x="2824692" y="4114523"/>
            <a:ext cx="866763" cy="312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algn="ctr" defTabSz="821531">
              <a:defRPr sz="1200">
                <a:solidFill>
                  <a:srgbClr val="000000"/>
                </a:solidFill>
              </a:defRPr>
            </a:lvl1pPr>
          </a:lstStyle>
          <a:p>
            <a:r>
              <a:t>2013</a:t>
            </a:r>
          </a:p>
        </p:txBody>
      </p:sp>
      <p:sp>
        <p:nvSpPr>
          <p:cNvPr id="165" name="2014"/>
          <p:cNvSpPr txBox="1"/>
          <p:nvPr/>
        </p:nvSpPr>
        <p:spPr>
          <a:xfrm>
            <a:off x="3652660" y="4114523"/>
            <a:ext cx="866764" cy="312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algn="ctr" defTabSz="821531">
              <a:defRPr sz="1200">
                <a:solidFill>
                  <a:srgbClr val="000000"/>
                </a:solidFill>
              </a:defRPr>
            </a:lvl1pPr>
          </a:lstStyle>
          <a:p>
            <a:r>
              <a:t>2014</a:t>
            </a:r>
          </a:p>
        </p:txBody>
      </p:sp>
      <p:sp>
        <p:nvSpPr>
          <p:cNvPr id="166" name="2015"/>
          <p:cNvSpPr txBox="1"/>
          <p:nvPr/>
        </p:nvSpPr>
        <p:spPr>
          <a:xfrm>
            <a:off x="4491432" y="4114523"/>
            <a:ext cx="866764" cy="312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algn="ctr" defTabSz="821531">
              <a:defRPr sz="1200">
                <a:solidFill>
                  <a:srgbClr val="000000"/>
                </a:solidFill>
              </a:defRPr>
            </a:lvl1pPr>
          </a:lstStyle>
          <a:p>
            <a:r>
              <a:t>2015</a:t>
            </a:r>
          </a:p>
        </p:txBody>
      </p:sp>
      <p:sp>
        <p:nvSpPr>
          <p:cNvPr id="167" name="2016"/>
          <p:cNvSpPr txBox="1"/>
          <p:nvPr/>
        </p:nvSpPr>
        <p:spPr>
          <a:xfrm>
            <a:off x="5324370" y="4131808"/>
            <a:ext cx="866764" cy="312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algn="ctr" defTabSz="821531">
              <a:defRPr sz="1200">
                <a:solidFill>
                  <a:srgbClr val="000000"/>
                </a:solidFill>
              </a:defRPr>
            </a:lvl1pPr>
          </a:lstStyle>
          <a:p>
            <a:r>
              <a:t>2016</a:t>
            </a:r>
          </a:p>
        </p:txBody>
      </p:sp>
      <p:sp>
        <p:nvSpPr>
          <p:cNvPr id="168" name="2017"/>
          <p:cNvSpPr txBox="1"/>
          <p:nvPr/>
        </p:nvSpPr>
        <p:spPr>
          <a:xfrm>
            <a:off x="6165519" y="4131808"/>
            <a:ext cx="866763" cy="312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algn="ctr" defTabSz="821531">
              <a:defRPr sz="1200">
                <a:solidFill>
                  <a:srgbClr val="000000"/>
                </a:solidFill>
              </a:defRPr>
            </a:lvl1pPr>
          </a:lstStyle>
          <a:p>
            <a:r>
              <a:t>2017</a:t>
            </a:r>
          </a:p>
        </p:txBody>
      </p:sp>
      <p:pic>
        <p:nvPicPr>
          <p:cNvPr id="16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9885" y="3048455"/>
            <a:ext cx="1277854" cy="7159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5106" y="699486"/>
            <a:ext cx="1067778" cy="5615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7155" y="773623"/>
            <a:ext cx="1480974" cy="3122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4995" y="3287181"/>
            <a:ext cx="799419" cy="5350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73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8433" y="2375528"/>
            <a:ext cx="541124" cy="5350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58771" y="2721582"/>
            <a:ext cx="1061434" cy="561573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Image" descr="Image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10813" y="3128347"/>
            <a:ext cx="916705" cy="2109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Image" descr="Image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84916" y="2764214"/>
            <a:ext cx="952462" cy="4455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mxnet-logo.pdf" descr="mxnet-logo.pdf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104585" y="1466610"/>
            <a:ext cx="2028455" cy="6905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Screen Shot 2019-02-18 at 10.16.24 AM.png" descr="Screen Shot 2019-02-18 at 10.16.24 AM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75386" y="1505712"/>
            <a:ext cx="1898851" cy="612334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Imperative"/>
          <p:cNvSpPr txBox="1"/>
          <p:nvPr/>
        </p:nvSpPr>
        <p:spPr>
          <a:xfrm>
            <a:off x="418070" y="-1788421"/>
            <a:ext cx="1332391" cy="3988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r>
              <a:t>Imperative</a:t>
            </a:r>
          </a:p>
        </p:txBody>
      </p:sp>
      <p:sp>
        <p:nvSpPr>
          <p:cNvPr id="181" name="Symbolic"/>
          <p:cNvSpPr txBox="1"/>
          <p:nvPr/>
        </p:nvSpPr>
        <p:spPr>
          <a:xfrm>
            <a:off x="497615" y="-906268"/>
            <a:ext cx="1173301" cy="3988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r>
              <a:t>Symbolic</a:t>
            </a:r>
          </a:p>
        </p:txBody>
      </p:sp>
      <p:sp>
        <p:nvSpPr>
          <p:cNvPr id="182" name="Line"/>
          <p:cNvSpPr/>
          <p:nvPr/>
        </p:nvSpPr>
        <p:spPr>
          <a:xfrm>
            <a:off x="382363" y="-1211855"/>
            <a:ext cx="1332391" cy="1"/>
          </a:xfrm>
          <a:prstGeom prst="line">
            <a:avLst/>
          </a:prstGeom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aff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Caffe</a:t>
            </a:r>
          </a:p>
        </p:txBody>
      </p:sp>
      <p:sp>
        <p:nvSpPr>
          <p:cNvPr id="185" name="Protobuf as the interface…"/>
          <p:cNvSpPr txBox="1">
            <a:spLocks noGrp="1"/>
          </p:cNvSpPr>
          <p:nvPr>
            <p:ph type="body" sz="half" idx="1"/>
          </p:nvPr>
        </p:nvSpPr>
        <p:spPr>
          <a:xfrm>
            <a:off x="4681114" y="1009331"/>
            <a:ext cx="3864782" cy="3553928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Protobuf</a:t>
            </a:r>
            <a:r>
              <a:rPr dirty="0"/>
              <a:t> </a:t>
            </a:r>
            <a:r>
              <a:rPr lang="ja-JP" altLang="en-US"/>
              <a:t>作为界面</a:t>
            </a:r>
            <a:endParaRPr dirty="0"/>
          </a:p>
          <a:p>
            <a:pPr>
              <a:defRPr>
                <a:solidFill>
                  <a:schemeClr val="accent4">
                    <a:lumOff val="-9607"/>
                  </a:schemeClr>
                </a:solidFill>
              </a:defRPr>
            </a:pPr>
            <a:r>
              <a:rPr lang="ja-JP" altLang="en-US"/>
              <a:t>强大</a:t>
            </a:r>
            <a:r>
              <a:rPr lang="zh-CN" altLang="en-US" dirty="0"/>
              <a:t>的</a:t>
            </a:r>
            <a:r>
              <a:rPr lang="ja-JP" altLang="en-US"/>
              <a:t>视觉模型覆盖率</a:t>
            </a:r>
            <a:endParaRPr dirty="0"/>
          </a:p>
          <a:p>
            <a:pPr>
              <a:defRPr>
                <a:solidFill>
                  <a:schemeClr val="accent4">
                    <a:lumOff val="-9607"/>
                  </a:schemeClr>
                </a:solidFill>
              </a:defRPr>
            </a:pPr>
            <a:r>
              <a:rPr lang="ja-JP" altLang="en-US"/>
              <a:t>灵活可移植</a:t>
            </a:r>
            <a:endParaRPr dirty="0"/>
          </a:p>
          <a:p>
            <a:pPr>
              <a:defRPr>
                <a:solidFill>
                  <a:schemeClr val="accent3">
                    <a:lumOff val="-7294"/>
                  </a:schemeClr>
                </a:solidFill>
              </a:defRPr>
            </a:pPr>
            <a:r>
              <a:rPr lang="ja-JP" altLang="en-US"/>
              <a:t>不易开发</a:t>
            </a:r>
            <a:endParaRPr dirty="0"/>
          </a:p>
        </p:txBody>
      </p:sp>
      <p:pic>
        <p:nvPicPr>
          <p:cNvPr id="186" name="Image" descr="Image"/>
          <p:cNvPicPr>
            <a:picLocks noChangeAspect="1"/>
          </p:cNvPicPr>
          <p:nvPr/>
        </p:nvPicPr>
        <p:blipFill>
          <a:blip r:embed="rId2"/>
          <a:srcRect l="20310" t="34268" b="27386"/>
          <a:stretch>
            <a:fillRect/>
          </a:stretch>
        </p:blipFill>
        <p:spPr>
          <a:xfrm>
            <a:off x="529542" y="1341670"/>
            <a:ext cx="4043199" cy="3260468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ResNet-101-deploy.prototext"/>
          <p:cNvSpPr txBox="1"/>
          <p:nvPr/>
        </p:nvSpPr>
        <p:spPr>
          <a:xfrm>
            <a:off x="563805" y="923219"/>
            <a:ext cx="3009750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ResNet-101-deploy.prototext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Image" descr="Image"/>
          <p:cNvPicPr>
            <a:picLocks noChangeAspect="1"/>
          </p:cNvPicPr>
          <p:nvPr/>
        </p:nvPicPr>
        <p:blipFill>
          <a:blip r:embed="rId2"/>
          <a:srcRect t="27311" b="45129"/>
          <a:stretch>
            <a:fillRect/>
          </a:stretch>
        </p:blipFill>
        <p:spPr>
          <a:xfrm>
            <a:off x="140007" y="1739106"/>
            <a:ext cx="5578270" cy="1665435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Tensorflow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Tensorflow</a:t>
            </a:r>
          </a:p>
        </p:txBody>
      </p:sp>
      <p:sp>
        <p:nvSpPr>
          <p:cNvPr id="191" name="A domain specific language (DSL) for Python…"/>
          <p:cNvSpPr txBox="1">
            <a:spLocks noGrp="1"/>
          </p:cNvSpPr>
          <p:nvPr>
            <p:ph type="body" sz="half" idx="1"/>
          </p:nvPr>
        </p:nvSpPr>
        <p:spPr>
          <a:xfrm>
            <a:off x="5345384" y="794786"/>
            <a:ext cx="3594212" cy="355392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Python</a:t>
            </a:r>
            <a:r>
              <a:rPr lang="ja-JP" altLang="en-US"/>
              <a:t>的域特定语言（</a:t>
            </a:r>
            <a:r>
              <a:rPr lang="en-US" dirty="0"/>
              <a:t>DSL）</a:t>
            </a:r>
            <a:endParaRPr dirty="0">
              <a:solidFill>
                <a:schemeClr val="accent4">
                  <a:lumOff val="-9607"/>
                </a:schemeClr>
              </a:solidFill>
            </a:endParaRPr>
          </a:p>
          <a:p>
            <a:pPr>
              <a:defRPr>
                <a:solidFill>
                  <a:schemeClr val="accent4">
                    <a:lumOff val="-9607"/>
                  </a:schemeClr>
                </a:solidFill>
              </a:defRPr>
            </a:pPr>
            <a:r>
              <a:rPr lang="ja-JP" altLang="en-US"/>
              <a:t>丰富的算子</a:t>
            </a:r>
          </a:p>
          <a:p>
            <a:pPr>
              <a:defRPr>
                <a:solidFill>
                  <a:schemeClr val="accent4">
                    <a:lumOff val="-9607"/>
                  </a:schemeClr>
                </a:solidFill>
              </a:defRPr>
            </a:pPr>
            <a:r>
              <a:rPr lang="ja-JP" altLang="en-US"/>
              <a:t>丰富的功能</a:t>
            </a:r>
            <a:endParaRPr lang="en-US" altLang="ja-JP" dirty="0"/>
          </a:p>
          <a:p>
            <a:pPr>
              <a:defRPr>
                <a:solidFill>
                  <a:schemeClr val="accent3">
                    <a:lumOff val="-7294"/>
                  </a:schemeClr>
                </a:solidFill>
              </a:defRPr>
            </a:pPr>
            <a:r>
              <a:rPr lang="ja-JP" altLang="en-US"/>
              <a:t>代码可读性有限</a:t>
            </a:r>
            <a:endParaRPr dirty="0"/>
          </a:p>
        </p:txBody>
      </p:sp>
      <p:sp>
        <p:nvSpPr>
          <p:cNvPr id="192" name="Implement Adam"/>
          <p:cNvSpPr txBox="1"/>
          <p:nvPr/>
        </p:nvSpPr>
        <p:spPr>
          <a:xfrm>
            <a:off x="1293251" y="1194408"/>
            <a:ext cx="1572144" cy="331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ctr" defTabSz="308074">
              <a:defRPr>
                <a:solidFill>
                  <a:srgbClr val="000000"/>
                </a:solidFill>
                <a:latin typeface="Seravek"/>
                <a:ea typeface="Seravek"/>
                <a:cs typeface="Seravek"/>
                <a:sym typeface="Seravek"/>
              </a:defRPr>
            </a:lvl1pPr>
          </a:lstStyle>
          <a:p>
            <a:r>
              <a:rPr lang="ja-JP" altLang="en-US"/>
              <a:t>实现</a:t>
            </a:r>
            <a:r>
              <a:rPr lang="en-US" dirty="0"/>
              <a:t>Adam</a:t>
            </a:r>
            <a:r>
              <a:rPr lang="ja-JP" altLang="en-US"/>
              <a:t>算法</a:t>
            </a:r>
            <a:endParaRPr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Kera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Keras</a:t>
            </a:r>
          </a:p>
        </p:txBody>
      </p:sp>
      <p:sp>
        <p:nvSpPr>
          <p:cNvPr id="195" name="Simple DSL for Python, can use multiple backend (TensoFlow, MXNet, CNTK…)…"/>
          <p:cNvSpPr txBox="1">
            <a:spLocks noGrp="1"/>
          </p:cNvSpPr>
          <p:nvPr>
            <p:ph type="body" sz="half" idx="1"/>
          </p:nvPr>
        </p:nvSpPr>
        <p:spPr>
          <a:xfrm>
            <a:off x="4794273" y="824764"/>
            <a:ext cx="3643483" cy="3553927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/>
              <a:t>简单的</a:t>
            </a:r>
            <a:r>
              <a:rPr lang="en-US" dirty="0"/>
              <a:t>DSL for Python，</a:t>
            </a:r>
            <a:r>
              <a:rPr lang="ja-JP" altLang="en-US"/>
              <a:t>可以使用多个后端</a:t>
            </a:r>
            <a:r>
              <a:rPr dirty="0"/>
              <a:t>(</a:t>
            </a:r>
            <a:r>
              <a:rPr dirty="0" err="1"/>
              <a:t>TensoFlow</a:t>
            </a:r>
            <a:r>
              <a:rPr dirty="0"/>
              <a:t>, </a:t>
            </a:r>
            <a:r>
              <a:rPr dirty="0" err="1"/>
              <a:t>MXNet</a:t>
            </a:r>
            <a:r>
              <a:rPr dirty="0"/>
              <a:t>, CNTK…)</a:t>
            </a:r>
          </a:p>
          <a:p>
            <a:pPr>
              <a:defRPr>
                <a:solidFill>
                  <a:schemeClr val="accent4">
                    <a:lumOff val="-9607"/>
                  </a:schemeClr>
                </a:solidFill>
              </a:defRPr>
            </a:pPr>
            <a:r>
              <a:rPr lang="ja-JP" altLang="en-US"/>
              <a:t>比</a:t>
            </a:r>
            <a:r>
              <a:rPr lang="zh-CN" altLang="en-US" dirty="0"/>
              <a:t> </a:t>
            </a:r>
            <a:r>
              <a:rPr dirty="0"/>
              <a:t>TensorFlow</a:t>
            </a:r>
            <a:r>
              <a:rPr lang="zh-CN" altLang="en-US" dirty="0"/>
              <a:t> </a:t>
            </a:r>
            <a:r>
              <a:rPr lang="ja-JP" altLang="en-US"/>
              <a:t>简易</a:t>
            </a:r>
            <a:endParaRPr dirty="0"/>
          </a:p>
          <a:p>
            <a:pPr>
              <a:defRPr>
                <a:solidFill>
                  <a:schemeClr val="accent3">
                    <a:lumOff val="-7294"/>
                  </a:schemeClr>
                </a:solidFill>
              </a:defRPr>
            </a:pPr>
            <a:r>
              <a:rPr lang="ja-JP" altLang="en-US"/>
              <a:t>相对更慢</a:t>
            </a:r>
            <a:endParaRPr lang="en-US" altLang="ja-JP" dirty="0"/>
          </a:p>
          <a:p>
            <a:pPr>
              <a:defRPr>
                <a:solidFill>
                  <a:schemeClr val="accent3">
                    <a:lumOff val="-7294"/>
                  </a:schemeClr>
                </a:solidFill>
              </a:defRPr>
            </a:pPr>
            <a:r>
              <a:rPr lang="ja-JP" altLang="en-US"/>
              <a:t>不易开发和调试</a:t>
            </a:r>
            <a:endParaRPr dirty="0"/>
          </a:p>
        </p:txBody>
      </p:sp>
      <p:pic>
        <p:nvPicPr>
          <p:cNvPr id="19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928" y="1272371"/>
            <a:ext cx="3745957" cy="25987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ytorch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Pytorch</a:t>
            </a:r>
          </a:p>
        </p:txBody>
      </p:sp>
      <p:sp>
        <p:nvSpPr>
          <p:cNvPr id="199" name="Torch tensors + chainer neural networks…"/>
          <p:cNvSpPr txBox="1">
            <a:spLocks noGrp="1"/>
          </p:cNvSpPr>
          <p:nvPr>
            <p:ph type="body" sz="half" idx="1"/>
          </p:nvPr>
        </p:nvSpPr>
        <p:spPr>
          <a:xfrm>
            <a:off x="5133056" y="1009331"/>
            <a:ext cx="3412840" cy="3553928"/>
          </a:xfrm>
          <a:prstGeom prst="rect">
            <a:avLst/>
          </a:prstGeom>
        </p:spPr>
        <p:txBody>
          <a:bodyPr/>
          <a:lstStyle/>
          <a:p>
            <a:r>
              <a:rPr dirty="0"/>
              <a:t>Torch tensors + </a:t>
            </a:r>
            <a:r>
              <a:rPr dirty="0" err="1"/>
              <a:t>chainer</a:t>
            </a:r>
            <a:r>
              <a:rPr dirty="0"/>
              <a:t> </a:t>
            </a:r>
            <a:r>
              <a:rPr lang="ja-JP" altLang="en-US"/>
              <a:t>神经网络</a:t>
            </a:r>
            <a:endParaRPr dirty="0">
              <a:solidFill>
                <a:schemeClr val="accent3"/>
              </a:solidFill>
            </a:endParaRPr>
          </a:p>
          <a:p>
            <a:pPr>
              <a:defRPr>
                <a:solidFill>
                  <a:schemeClr val="accent4">
                    <a:lumOff val="-9607"/>
                  </a:schemeClr>
                </a:solidFill>
              </a:defRPr>
            </a:pPr>
            <a:r>
              <a:rPr lang="ja-JP" altLang="en-US"/>
              <a:t>易开发和调试</a:t>
            </a:r>
          </a:p>
          <a:p>
            <a:pPr marL="342900" indent="-342900">
              <a:defRPr>
                <a:solidFill>
                  <a:schemeClr val="accent3">
                    <a:lumOff val="-7294"/>
                  </a:schemeClr>
                </a:solidFill>
              </a:defRPr>
            </a:pPr>
            <a:r>
              <a:rPr lang="ja-JP" altLang="en-US"/>
              <a:t>不易配置部署</a:t>
            </a:r>
            <a:endParaRPr lang="en-US" dirty="0"/>
          </a:p>
        </p:txBody>
      </p:sp>
      <p:pic>
        <p:nvPicPr>
          <p:cNvPr id="20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90" y="1181477"/>
            <a:ext cx="4606480" cy="27805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MXN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MXNet</a:t>
            </a:r>
          </a:p>
        </p:txBody>
      </p:sp>
      <p:sp>
        <p:nvSpPr>
          <p:cNvPr id="203" name="Numpy-like Tensor + Keras-like neural networks…"/>
          <p:cNvSpPr txBox="1">
            <a:spLocks noGrp="1"/>
          </p:cNvSpPr>
          <p:nvPr>
            <p:ph type="body" sz="half" idx="1"/>
          </p:nvPr>
        </p:nvSpPr>
        <p:spPr>
          <a:xfrm>
            <a:off x="4622400" y="1080510"/>
            <a:ext cx="3042206" cy="3124838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像</a:t>
            </a:r>
            <a:r>
              <a:rPr lang="zh-CN" altLang="en-US" dirty="0"/>
              <a:t> </a:t>
            </a:r>
            <a:r>
              <a:rPr dirty="0" err="1"/>
              <a:t>Numpy</a:t>
            </a:r>
            <a:r>
              <a:rPr lang="zh-CN" altLang="en-US" dirty="0"/>
              <a:t> </a:t>
            </a:r>
            <a:r>
              <a:rPr lang="ja-JP" altLang="en-US"/>
              <a:t>一样的</a:t>
            </a:r>
            <a:r>
              <a:rPr dirty="0"/>
              <a:t> Tensor + </a:t>
            </a:r>
            <a:r>
              <a:rPr lang="ja-JP" altLang="en-US"/>
              <a:t>像</a:t>
            </a:r>
            <a:r>
              <a:rPr lang="zh-CN" altLang="en-US" dirty="0"/>
              <a:t> </a:t>
            </a:r>
            <a:r>
              <a:rPr dirty="0" err="1"/>
              <a:t>Keras</a:t>
            </a:r>
            <a:r>
              <a:rPr lang="zh-CN" altLang="en-US" dirty="0"/>
              <a:t> </a:t>
            </a:r>
            <a:r>
              <a:rPr lang="ja-JP" altLang="en-US"/>
              <a:t>一样的神经网络</a:t>
            </a:r>
            <a:endParaRPr dirty="0"/>
          </a:p>
          <a:p>
            <a:pPr>
              <a:defRPr>
                <a:solidFill>
                  <a:schemeClr val="accent4">
                    <a:lumOff val="-9607"/>
                  </a:schemeClr>
                </a:solidFill>
              </a:defRPr>
            </a:pPr>
            <a:r>
              <a:rPr lang="ja-JP" altLang="en-US"/>
              <a:t>高性能</a:t>
            </a:r>
            <a:endParaRPr dirty="0"/>
          </a:p>
          <a:p>
            <a:pPr marL="342900" indent="-342900">
              <a:defRPr>
                <a:solidFill>
                  <a:schemeClr val="accent3">
                    <a:lumOff val="-7294"/>
                  </a:schemeClr>
                </a:solidFill>
              </a:defRPr>
            </a:pPr>
            <a:r>
              <a:rPr lang="ja-JP" altLang="en-US"/>
              <a:t>高实用性</a:t>
            </a:r>
            <a:r>
              <a:rPr dirty="0"/>
              <a:t> </a:t>
            </a:r>
          </a:p>
        </p:txBody>
      </p:sp>
      <p:pic>
        <p:nvPicPr>
          <p:cNvPr id="204" name="Image" descr="Image"/>
          <p:cNvPicPr>
            <a:picLocks noChangeAspect="1"/>
          </p:cNvPicPr>
          <p:nvPr/>
        </p:nvPicPr>
        <p:blipFill>
          <a:blip r:embed="rId2"/>
          <a:srcRect t="48160" r="6539"/>
          <a:stretch>
            <a:fillRect/>
          </a:stretch>
        </p:blipFill>
        <p:spPr>
          <a:xfrm>
            <a:off x="549537" y="3137193"/>
            <a:ext cx="3811970" cy="95048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Image" descr="Image"/>
          <p:cNvPicPr>
            <a:picLocks noChangeAspect="1"/>
          </p:cNvPicPr>
          <p:nvPr/>
        </p:nvPicPr>
        <p:blipFill>
          <a:blip r:embed="rId3"/>
          <a:srcRect r="16453" b="67410"/>
          <a:stretch>
            <a:fillRect/>
          </a:stretch>
        </p:blipFill>
        <p:spPr>
          <a:xfrm>
            <a:off x="617348" y="1506826"/>
            <a:ext cx="3407583" cy="830341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Implement Resnet"/>
          <p:cNvSpPr txBox="1"/>
          <p:nvPr/>
        </p:nvSpPr>
        <p:spPr>
          <a:xfrm>
            <a:off x="1382890" y="956881"/>
            <a:ext cx="1700386" cy="331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ctr" defTabSz="308074">
              <a:defRPr>
                <a:solidFill>
                  <a:srgbClr val="000000"/>
                </a:solidFill>
                <a:latin typeface="Seravek"/>
                <a:ea typeface="Seravek"/>
                <a:cs typeface="Seravek"/>
                <a:sym typeface="Seravek"/>
              </a:defRPr>
            </a:lvl1pPr>
          </a:lstStyle>
          <a:p>
            <a:r>
              <a:rPr lang="ja-JP" altLang="en-US"/>
              <a:t>实现</a:t>
            </a:r>
            <a:r>
              <a:rPr lang="en-US" dirty="0"/>
              <a:t>Resnet</a:t>
            </a:r>
            <a:r>
              <a:rPr lang="ja-JP" altLang="en-US"/>
              <a:t>算法</a:t>
            </a:r>
            <a:r>
              <a:rPr dirty="0"/>
              <a:t> </a:t>
            </a:r>
          </a:p>
        </p:txBody>
      </p:sp>
      <p:sp>
        <p:nvSpPr>
          <p:cNvPr id="207" name="Implement Adam"/>
          <p:cNvSpPr txBox="1"/>
          <p:nvPr/>
        </p:nvSpPr>
        <p:spPr>
          <a:xfrm>
            <a:off x="1447011" y="2643868"/>
            <a:ext cx="1572144" cy="331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ctr" defTabSz="308074">
              <a:defRPr>
                <a:solidFill>
                  <a:srgbClr val="000000"/>
                </a:solidFill>
                <a:latin typeface="Seravek"/>
                <a:ea typeface="Seravek"/>
                <a:cs typeface="Seravek"/>
                <a:sym typeface="Seravek"/>
              </a:defRPr>
            </a:lvl1pPr>
          </a:lstStyle>
          <a:p>
            <a:r>
              <a:rPr lang="ja-JP" altLang="en-US"/>
              <a:t>实现</a:t>
            </a:r>
            <a:r>
              <a:rPr lang="en-US" dirty="0"/>
              <a:t>Adam</a:t>
            </a:r>
            <a:r>
              <a:rPr lang="ja-JP" altLang="en-US"/>
              <a:t>算法</a:t>
            </a:r>
            <a:endParaRPr lang="ja-JP" altLang="en-US" dirty="0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MXNet + Glu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MXNet + Gluon</a:t>
            </a:r>
          </a:p>
        </p:txBody>
      </p:sp>
      <p:sp>
        <p:nvSpPr>
          <p:cNvPr id="210" name="Numpy-like tensor + Chainer/pytorch-like neural network…"/>
          <p:cNvSpPr txBox="1">
            <a:spLocks noGrp="1"/>
          </p:cNvSpPr>
          <p:nvPr>
            <p:ph type="body" sz="half" idx="1"/>
          </p:nvPr>
        </p:nvSpPr>
        <p:spPr>
          <a:xfrm>
            <a:off x="5326464" y="1009331"/>
            <a:ext cx="3339387" cy="3553928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像 </a:t>
            </a:r>
            <a:r>
              <a:rPr lang="en-US" dirty="0" err="1"/>
              <a:t>Numpy</a:t>
            </a:r>
            <a:r>
              <a:rPr lang="en-US" altLang="zh-CN" dirty="0"/>
              <a:t> </a:t>
            </a:r>
            <a:r>
              <a:rPr lang="ja-JP" altLang="en-US"/>
              <a:t>一样的 </a:t>
            </a:r>
            <a:r>
              <a:rPr lang="en-US" dirty="0"/>
              <a:t>Tensor + </a:t>
            </a:r>
            <a:r>
              <a:rPr lang="ja-JP" altLang="en-US"/>
              <a:t>像 </a:t>
            </a:r>
            <a:r>
              <a:rPr lang="en-US" dirty="0" err="1"/>
              <a:t>Keras</a:t>
            </a:r>
            <a:r>
              <a:rPr lang="en-US" altLang="zh-CN" dirty="0"/>
              <a:t> </a:t>
            </a:r>
            <a:r>
              <a:rPr lang="ja-JP" altLang="en-US"/>
              <a:t>一样的神经网络</a:t>
            </a:r>
          </a:p>
          <a:p>
            <a:pPr>
              <a:defRPr>
                <a:solidFill>
                  <a:schemeClr val="accent3">
                    <a:lumOff val="-7294"/>
                  </a:schemeClr>
                </a:solidFill>
              </a:defRPr>
            </a:pPr>
            <a:r>
              <a:rPr lang="ja-JP" altLang="en-US"/>
              <a:t>易开发和调试</a:t>
            </a:r>
          </a:p>
          <a:p>
            <a:pPr marL="342900" indent="-342900">
              <a:defRPr>
                <a:solidFill>
                  <a:schemeClr val="accent4">
                    <a:lumOff val="-9607"/>
                  </a:schemeClr>
                </a:solidFill>
              </a:defRPr>
            </a:pPr>
            <a:r>
              <a:rPr lang="ja-JP" altLang="en-US"/>
              <a:t>高性能</a:t>
            </a:r>
            <a:endParaRPr dirty="0"/>
          </a:p>
        </p:txBody>
      </p:sp>
      <p:grpSp>
        <p:nvGrpSpPr>
          <p:cNvPr id="215" name="Group"/>
          <p:cNvGrpSpPr/>
          <p:nvPr/>
        </p:nvGrpSpPr>
        <p:grpSpPr>
          <a:xfrm>
            <a:off x="268654" y="938841"/>
            <a:ext cx="4996239" cy="3339705"/>
            <a:chOff x="0" y="0"/>
            <a:chExt cx="4996237" cy="3339703"/>
          </a:xfrm>
        </p:grpSpPr>
        <p:pic>
          <p:nvPicPr>
            <p:cNvPr id="211" name="Image" descr="Image"/>
            <p:cNvPicPr>
              <a:picLocks noChangeAspect="1"/>
            </p:cNvPicPr>
            <p:nvPr/>
          </p:nvPicPr>
          <p:blipFill>
            <a:blip r:embed="rId2"/>
            <a:srcRect b="36931"/>
            <a:stretch>
              <a:fillRect/>
            </a:stretch>
          </p:blipFill>
          <p:spPr>
            <a:xfrm>
              <a:off x="0" y="0"/>
              <a:ext cx="4996238" cy="233033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12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379" y="329803"/>
              <a:ext cx="4508501" cy="9017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13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4679" y="1168003"/>
              <a:ext cx="3086101" cy="2921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14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329" y="1371203"/>
              <a:ext cx="4343401" cy="1968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luonCV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GluonCV</a:t>
            </a:r>
          </a:p>
        </p:txBody>
      </p:sp>
      <p:sp>
        <p:nvSpPr>
          <p:cNvPr id="218" name="Toolkit for computer vision…"/>
          <p:cNvSpPr txBox="1">
            <a:spLocks noGrp="1"/>
          </p:cNvSpPr>
          <p:nvPr>
            <p:ph type="body" sz="half" idx="1"/>
          </p:nvPr>
        </p:nvSpPr>
        <p:spPr>
          <a:xfrm>
            <a:off x="340592" y="1009331"/>
            <a:ext cx="3041945" cy="3553928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计算机视觉工具包</a:t>
            </a:r>
            <a:r>
              <a:rPr u="sng" dirty="0">
                <a:solidFill>
                  <a:srgbClr val="686CEA"/>
                </a:solidFill>
                <a:uFill>
                  <a:solidFill>
                    <a:srgbClr val="686CEA"/>
                  </a:solidFill>
                </a:uFill>
                <a:hlinkClick r:id="rId2"/>
              </a:rPr>
              <a:t>https://gluon-cv.mxnet.io/</a:t>
            </a:r>
          </a:p>
          <a:p>
            <a:r>
              <a:rPr lang="ja-JP" altLang="en-US"/>
              <a:t>预先训练的模型</a:t>
            </a:r>
          </a:p>
          <a:p>
            <a:r>
              <a:rPr lang="ja-JP" altLang="en-US"/>
              <a:t>训练脚本以重现</a:t>
            </a:r>
            <a:r>
              <a:rPr lang="en-US" dirty="0"/>
              <a:t>SOTA</a:t>
            </a:r>
            <a:r>
              <a:rPr lang="ja-JP" altLang="en-US"/>
              <a:t>结果</a:t>
            </a:r>
            <a:endParaRPr dirty="0"/>
          </a:p>
        </p:txBody>
      </p:sp>
      <p:pic>
        <p:nvPicPr>
          <p:cNvPr id="21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1361" y="137438"/>
            <a:ext cx="5228105" cy="48686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DeckTemplate-AWS">
  <a:themeElements>
    <a:clrScheme name="DeckTemplate-AWS">
      <a:dk1>
        <a:srgbClr val="474746"/>
      </a:dk1>
      <a:lt1>
        <a:srgbClr val="FFFFFF"/>
      </a:lt1>
      <a:dk2>
        <a:srgbClr val="A7A7A7"/>
      </a:dk2>
      <a:lt2>
        <a:srgbClr val="535353"/>
      </a:lt2>
      <a:accent1>
        <a:srgbClr val="FCB64C"/>
      </a:accent1>
      <a:accent2>
        <a:srgbClr val="F7A028"/>
      </a:accent2>
      <a:accent3>
        <a:srgbClr val="0C67AE"/>
      </a:accent3>
      <a:accent4>
        <a:srgbClr val="7BC233"/>
      </a:accent4>
      <a:accent5>
        <a:srgbClr val="FDD645"/>
      </a:accent5>
      <a:accent6>
        <a:srgbClr val="999A98"/>
      </a:accent6>
      <a:hlink>
        <a:srgbClr val="0000FF"/>
      </a:hlink>
      <a:folHlink>
        <a:srgbClr val="FF00FF"/>
      </a:folHlink>
    </a:clrScheme>
    <a:fontScheme name="DeckTemplate-AW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DeckTemplate-AW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kumimoji="0" sz="4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474746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ckTemplate-AWS">
  <a:themeElements>
    <a:clrScheme name="DeckTemplate-AWS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CB64C"/>
      </a:accent1>
      <a:accent2>
        <a:srgbClr val="F7A028"/>
      </a:accent2>
      <a:accent3>
        <a:srgbClr val="0C67AE"/>
      </a:accent3>
      <a:accent4>
        <a:srgbClr val="7BC233"/>
      </a:accent4>
      <a:accent5>
        <a:srgbClr val="FDD645"/>
      </a:accent5>
      <a:accent6>
        <a:srgbClr val="999A98"/>
      </a:accent6>
      <a:hlink>
        <a:srgbClr val="0000FF"/>
      </a:hlink>
      <a:folHlink>
        <a:srgbClr val="FF00FF"/>
      </a:folHlink>
    </a:clrScheme>
    <a:fontScheme name="DeckTemplate-AW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DeckTemplate-AW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kumimoji="0" sz="4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474746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316</Words>
  <Application>Microsoft Macintosh PowerPoint</Application>
  <PresentationFormat>全屏显示(16:9)</PresentationFormat>
  <Paragraphs>71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Arial</vt:lpstr>
      <vt:lpstr>Helvetica Light</vt:lpstr>
      <vt:lpstr>Seravek</vt:lpstr>
      <vt:lpstr>DeckTemplate-AWS</vt:lpstr>
      <vt:lpstr>PowerPoint 演示文稿</vt:lpstr>
      <vt:lpstr>PowerPoint 演示文稿</vt:lpstr>
      <vt:lpstr>Caffe</vt:lpstr>
      <vt:lpstr>Tensorflow</vt:lpstr>
      <vt:lpstr>Keras</vt:lpstr>
      <vt:lpstr>Pytorch</vt:lpstr>
      <vt:lpstr>MXNet</vt:lpstr>
      <vt:lpstr>MXNet + Gluon</vt:lpstr>
      <vt:lpstr>GluonCV</vt:lpstr>
      <vt:lpstr>GluonNLP</vt:lpstr>
      <vt:lpstr>DGL</vt:lpstr>
      <vt:lpstr>2019 展望</vt:lpstr>
      <vt:lpstr>PowerPoint 演示文稿</vt:lpstr>
      <vt:lpstr>Gluon  - 命令式神经网络API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17</cp:revision>
  <dcterms:modified xsi:type="dcterms:W3CDTF">2019-11-05T19:55:53Z</dcterms:modified>
</cp:coreProperties>
</file>